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1" r:id="rId35"/>
    <p:sldId id="293" r:id="rId36"/>
    <p:sldId id="292" r:id="rId37"/>
    <p:sldId id="294" r:id="rId38"/>
    <p:sldId id="295" r:id="rId39"/>
    <p:sldId id="296" r:id="rId40"/>
    <p:sldId id="300" r:id="rId41"/>
    <p:sldId id="297" r:id="rId42"/>
    <p:sldId id="298" r:id="rId43"/>
    <p:sldId id="299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5778-7E0D-4EA2-A704-FA37238DD6A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EBBCD-F90E-465C-B97C-E244B5FAB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3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5778-7E0D-4EA2-A704-FA37238DD6A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EBBCD-F90E-465C-B97C-E244B5FAB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0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5778-7E0D-4EA2-A704-FA37238DD6A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EBBCD-F90E-465C-B97C-E244B5FAB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31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5778-7E0D-4EA2-A704-FA37238DD6A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EBBCD-F90E-465C-B97C-E244B5FAB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05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5778-7E0D-4EA2-A704-FA37238DD6A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EBBCD-F90E-465C-B97C-E244B5FAB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0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5778-7E0D-4EA2-A704-FA37238DD6A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EBBCD-F90E-465C-B97C-E244B5FAB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95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5778-7E0D-4EA2-A704-FA37238DD6A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EBBCD-F90E-465C-B97C-E244B5FAB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00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5778-7E0D-4EA2-A704-FA37238DD6A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EBBCD-F90E-465C-B97C-E244B5FAB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0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5778-7E0D-4EA2-A704-FA37238DD6A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EBBCD-F90E-465C-B97C-E244B5FAB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06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5778-7E0D-4EA2-A704-FA37238DD6A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EBBCD-F90E-465C-B97C-E244B5FAB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72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5778-7E0D-4EA2-A704-FA37238DD6A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EBBCD-F90E-465C-B97C-E244B5FAB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17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75778-7E0D-4EA2-A704-FA37238DD6A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EBBCD-F90E-465C-B97C-E244B5FAB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4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1" y="3304674"/>
            <a:ext cx="3007895" cy="343759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12560" y="1171981"/>
            <a:ext cx="8578514" cy="2851395"/>
            <a:chOff x="461434" y="345813"/>
            <a:chExt cx="8578514" cy="285139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434" y="345813"/>
              <a:ext cx="5329765" cy="258527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25641" y="2366211"/>
              <a:ext cx="84143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 smtClean="0"/>
                <a:t>Introduction to ROS and Gazebo</a:t>
              </a:r>
              <a:endParaRPr lang="en-US" sz="4800" b="1" dirty="0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721895" y="2422358"/>
              <a:ext cx="810148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102" y="171653"/>
            <a:ext cx="1714500" cy="26574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3241" y="5863389"/>
            <a:ext cx="3585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Mr.KRITTINUNT</a:t>
            </a:r>
            <a:r>
              <a:rPr lang="en-US" dirty="0" smtClean="0"/>
              <a:t> CHOBTRONG</a:t>
            </a:r>
          </a:p>
          <a:p>
            <a:pPr algn="r"/>
            <a:r>
              <a:rPr lang="en-US" sz="1400" i="1" dirty="0" smtClean="0"/>
              <a:t>krittinunt@gmail.com</a:t>
            </a:r>
            <a:endParaRPr lang="en-US" sz="1400" i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274" y="4079523"/>
            <a:ext cx="2600826" cy="26008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20" y="811212"/>
            <a:ext cx="1605798" cy="16057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723" y="171653"/>
            <a:ext cx="2389108" cy="28180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651" y="4564749"/>
            <a:ext cx="1815125" cy="18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4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4190" y="617621"/>
            <a:ext cx="73713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Wheel/motor sensors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Wheel/motor speed and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Optical encoders, Magnetic encoders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13" y="2296776"/>
            <a:ext cx="4619048" cy="39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661" y="3092014"/>
            <a:ext cx="2847619" cy="23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372" y="926971"/>
            <a:ext cx="3666667" cy="4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8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1788" y="561474"/>
            <a:ext cx="99461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Heading sensors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Orientation of the robot in relation to a fixed reference frame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Compass, Gyroscopes, Inclinometers, Accelerometer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84" y="2782302"/>
            <a:ext cx="2905125" cy="300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88" y="2574235"/>
            <a:ext cx="6857143" cy="3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6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5117" y="401053"/>
            <a:ext cx="11277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Ground-based positioning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Localization in a fixed reference frame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GPS, Active optical or RF beacons Active ultrasonic </a:t>
            </a:r>
            <a:br>
              <a:rPr lang="en-US" sz="2800" dirty="0" smtClean="0"/>
            </a:br>
            <a:r>
              <a:rPr lang="en-US" sz="2800" dirty="0" smtClean="0"/>
              <a:t>beacons Reflective beacons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90" y="2962274"/>
            <a:ext cx="3733927" cy="2796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987" y="1922341"/>
            <a:ext cx="6828571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6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010" y="288758"/>
            <a:ext cx="107883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Active ranging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Reflectivity, time-of-flight, and geo-metric triangulation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Reflectivity sensors, Ultrasonic sensor, Laser rangefinder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4" y="2143110"/>
            <a:ext cx="6109034" cy="4101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778" y="2481653"/>
            <a:ext cx="5599253" cy="3763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067" y="201384"/>
            <a:ext cx="2402170" cy="21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3558" y="577516"/>
            <a:ext cx="90637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Motion/speed sensors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Speed relative to fixed or moving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Doppler radar, Doppler sound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92" y="2380533"/>
            <a:ext cx="4439187" cy="35672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83" y="2151648"/>
            <a:ext cx="5777136" cy="26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010" y="417095"/>
            <a:ext cx="111171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Vision-based sensors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Visual ranging, whole-image analysis, segmentation, object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CCD/CMOS camera Visual ranging packages Object tracking packages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01" y="1951623"/>
            <a:ext cx="2466975" cy="1847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997" y="1624945"/>
            <a:ext cx="4518526" cy="254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82" y="3709527"/>
            <a:ext cx="5016417" cy="2739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771" y="2574117"/>
            <a:ext cx="5173071" cy="387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6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316" y="2269958"/>
            <a:ext cx="10563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Ubuntu</a:t>
            </a:r>
          </a:p>
          <a:p>
            <a:pPr algn="ctr"/>
            <a:r>
              <a:rPr lang="en-US" sz="5400" b="1" dirty="0" smtClean="0"/>
              <a:t>(Open-source Operating System)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7053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49979" y="1491172"/>
            <a:ext cx="486877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Free to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Better Community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Secure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Can revive older computers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Perfect For Programmers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Software 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Customization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2" y="3045444"/>
            <a:ext cx="6175764" cy="34738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75" y="0"/>
            <a:ext cx="5575078" cy="292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4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63189" y="336884"/>
            <a:ext cx="3761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Operating system family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26" y="1127343"/>
            <a:ext cx="10058400" cy="558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7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2841" y="2687052"/>
            <a:ext cx="10018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Robot Operating System (ROS)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02786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0" y="2558716"/>
            <a:ext cx="8173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History of Mobile Robot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61095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36" y="473242"/>
            <a:ext cx="10058400" cy="588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7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05" y="1130969"/>
            <a:ext cx="6781800" cy="3390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64106" y="1604210"/>
            <a:ext cx="49008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Main client libraries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C++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Lisp</a:t>
            </a:r>
          </a:p>
          <a:p>
            <a:endParaRPr lang="en-US" sz="2800" dirty="0"/>
          </a:p>
          <a:p>
            <a:r>
              <a:rPr lang="en-US" sz="2800" b="1" dirty="0" smtClean="0"/>
              <a:t>Experimental client library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Lua</a:t>
            </a:r>
            <a:endParaRPr lang="en-US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46484" y="601579"/>
            <a:ext cx="551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ROS Key feature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0234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9811" y="1061717"/>
            <a:ext cx="916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Construct is an e-learning platform for ROS and Robotics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9811" y="435277"/>
            <a:ext cx="753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https://</a:t>
            </a:r>
            <a:r>
              <a:rPr lang="en-US" sz="3600" b="1" dirty="0" smtClean="0"/>
              <a:t>www.theconstruct.ai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533" y="1593005"/>
            <a:ext cx="8462226" cy="511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3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54" y="144379"/>
            <a:ext cx="11774906" cy="658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0" y="160421"/>
            <a:ext cx="11774905" cy="658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5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721894"/>
            <a:ext cx="11735210" cy="540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2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1" y="284635"/>
            <a:ext cx="11446460" cy="639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4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33" y="252551"/>
            <a:ext cx="11389049" cy="636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1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29" y="660984"/>
            <a:ext cx="11442273" cy="508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9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3" y="132235"/>
            <a:ext cx="11833980" cy="661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0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9" y="1087734"/>
            <a:ext cx="2743200" cy="4361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01979" y="301598"/>
            <a:ext cx="81012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/>
              <a:t>Shakey</a:t>
            </a:r>
            <a:r>
              <a:rPr lang="en-US" sz="3600" b="1" dirty="0" smtClean="0"/>
              <a:t> the robot (1966-1972)</a:t>
            </a:r>
          </a:p>
          <a:p>
            <a:r>
              <a:rPr lang="en-US" sz="2800" dirty="0" smtClean="0"/>
              <a:t>Stanford Research Institute Problem Solver (STRIPS)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588041" y="1780674"/>
            <a:ext cx="65291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Operating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Indoors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Engineered</a:t>
            </a:r>
          </a:p>
          <a:p>
            <a:endParaRPr lang="en-US" sz="2800" dirty="0"/>
          </a:p>
          <a:p>
            <a:r>
              <a:rPr lang="en-US" sz="2800" b="1" dirty="0" smtClean="0"/>
              <a:t>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Wheel encoders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Bump detector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Sonar range finder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Camera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85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22" y="124213"/>
            <a:ext cx="11886057" cy="66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8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27" y="92130"/>
            <a:ext cx="11848334" cy="662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7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47" y="100150"/>
            <a:ext cx="11862689" cy="662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4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8" y="124212"/>
            <a:ext cx="11829908" cy="661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2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4564" y="174720"/>
            <a:ext cx="5558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ROS Nodes / </a:t>
            </a:r>
            <a:r>
              <a:rPr lang="en-US" sz="3600" b="1" dirty="0" err="1"/>
              <a:t>roscore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56669" y="877320"/>
            <a:ext cx="11574379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roscore</a:t>
            </a:r>
            <a:r>
              <a:rPr lang="en-US" sz="2400" dirty="0"/>
              <a:t> is the first thing you should run when using ROS.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6669" y="1534109"/>
            <a:ext cx="11574379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$</a:t>
            </a:r>
            <a:r>
              <a:rPr lang="en-US" sz="2400" b="1" dirty="0" err="1" smtClean="0"/>
              <a:t>roscore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718" y="2078604"/>
            <a:ext cx="6118280" cy="461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8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4564" y="174720"/>
            <a:ext cx="5558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ROS Nodes / </a:t>
            </a:r>
            <a:r>
              <a:rPr lang="en-US" sz="3600" b="1" dirty="0" err="1"/>
              <a:t>rosnode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56669" y="877320"/>
            <a:ext cx="11574379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rosnode</a:t>
            </a:r>
            <a:r>
              <a:rPr lang="en-US" sz="2400" b="1" dirty="0"/>
              <a:t> </a:t>
            </a:r>
            <a:r>
              <a:rPr lang="en-US" sz="2400" dirty="0"/>
              <a:t>display information about the ROS nodes that are currently running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6669" y="1534109"/>
            <a:ext cx="11574379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$</a:t>
            </a:r>
            <a:r>
              <a:rPr lang="en-US" sz="2400" b="1" dirty="0" err="1" smtClean="0"/>
              <a:t>rosnode</a:t>
            </a:r>
            <a:r>
              <a:rPr lang="en-US" sz="2400" b="1" dirty="0" smtClean="0"/>
              <a:t> list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330" y="2190898"/>
            <a:ext cx="5937055" cy="444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9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4564" y="174720"/>
            <a:ext cx="5558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ROS Nodes / </a:t>
            </a:r>
            <a:r>
              <a:rPr lang="en-US" sz="3600" b="1" dirty="0" err="1" smtClean="0"/>
              <a:t>rosrun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56669" y="877320"/>
            <a:ext cx="11574379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rosrun</a:t>
            </a:r>
            <a:r>
              <a:rPr lang="en-US" sz="2400" dirty="0" smtClean="0"/>
              <a:t> allows you to use the package name to directly run a node within a package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65" y="2190899"/>
            <a:ext cx="11246789" cy="45709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6669" y="1534109"/>
            <a:ext cx="11574379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$</a:t>
            </a:r>
            <a:r>
              <a:rPr lang="en-US" sz="2400" b="1" dirty="0" err="1" smtClean="0"/>
              <a:t>rosrun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turtlesim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turtlesim_node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136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4564" y="174720"/>
            <a:ext cx="5558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ROS Node / Topics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56669" y="877320"/>
            <a:ext cx="11574379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Publishing</a:t>
            </a:r>
            <a:r>
              <a:rPr lang="en-US" sz="2400" dirty="0" smtClean="0"/>
              <a:t> the keystrokes on a topic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6669" y="1534109"/>
            <a:ext cx="11574379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$</a:t>
            </a:r>
            <a:r>
              <a:rPr lang="en-US" sz="2400" b="1" dirty="0" err="1" smtClean="0"/>
              <a:t>rosrun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turtlesim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turtle_teleop_key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05" y="2118708"/>
            <a:ext cx="11573643" cy="463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2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4564" y="174720"/>
            <a:ext cx="5558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ROS Node / Topics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56669" y="877320"/>
            <a:ext cx="11574379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ROS Graph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6669" y="1534109"/>
            <a:ext cx="11574379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$</a:t>
            </a:r>
            <a:r>
              <a:rPr lang="en-US" sz="2400" b="1" dirty="0" err="1" smtClean="0"/>
              <a:t>rosrun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rqt_graph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rqt_graph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76" y="2084893"/>
            <a:ext cx="7972240" cy="46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4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4564" y="174720"/>
            <a:ext cx="5558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ROS Node / Topics / Echo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56669" y="877320"/>
            <a:ext cx="11574379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Show data published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6669" y="1534109"/>
            <a:ext cx="11574379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$</a:t>
            </a:r>
            <a:r>
              <a:rPr lang="en-US" sz="2400" b="1" dirty="0" err="1" smtClean="0"/>
              <a:t>rostopic</a:t>
            </a:r>
            <a:r>
              <a:rPr lang="en-US" sz="2400" b="1" dirty="0" smtClean="0"/>
              <a:t> echo /turtle1/</a:t>
            </a:r>
            <a:r>
              <a:rPr lang="en-US" sz="2400" b="1" dirty="0" err="1" smtClean="0"/>
              <a:t>cmd_vel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32" y="2190898"/>
            <a:ext cx="10313051" cy="450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3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850" y="283832"/>
            <a:ext cx="3217917" cy="3291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850" y="3840115"/>
            <a:ext cx="3056244" cy="2846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7095" y="283832"/>
            <a:ext cx="7539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The </a:t>
            </a:r>
            <a:r>
              <a:rPr lang="en-US" sz="3600" b="1" dirty="0" err="1" smtClean="0"/>
              <a:t>SmartTer</a:t>
            </a:r>
            <a:r>
              <a:rPr lang="en-US" sz="3600" b="1" dirty="0" smtClean="0"/>
              <a:t> Platform (2004-2007)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45432" y="1315453"/>
            <a:ext cx="752374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SICK and 3D SICK laser scanners</a:t>
            </a:r>
          </a:p>
          <a:p>
            <a:r>
              <a:rPr lang="en-US" sz="2800" dirty="0" smtClean="0"/>
              <a:t>Omnidirectional and Monocular camera</a:t>
            </a:r>
          </a:p>
          <a:p>
            <a:r>
              <a:rPr lang="en-US" sz="2800" dirty="0" smtClean="0"/>
              <a:t>Motion Estimation / Localization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GPS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Optical Gyro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Odometry</a:t>
            </a:r>
            <a:endParaRPr lang="en-US" sz="2800" dirty="0"/>
          </a:p>
          <a:p>
            <a:r>
              <a:rPr lang="en-US" sz="2800" dirty="0" smtClean="0"/>
              <a:t>Internal car state sensors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Vehicle state flags (engine, door,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Engine data, gas pedal value</a:t>
            </a:r>
          </a:p>
          <a:p>
            <a:r>
              <a:rPr lang="en-US" sz="2800" dirty="0" smtClean="0"/>
              <a:t>Camera for life video streaming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Transmission range up to 2 km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7490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4564" y="174720"/>
            <a:ext cx="5558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ROS Node / Topics / Echo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56669" y="877320"/>
            <a:ext cx="11574379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Show position </a:t>
            </a:r>
            <a:r>
              <a:rPr lang="en-US" sz="2400" dirty="0" smtClean="0"/>
              <a:t>data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6669" y="1534109"/>
            <a:ext cx="11574379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$</a:t>
            </a:r>
            <a:r>
              <a:rPr lang="en-US" sz="2400" b="1" dirty="0" err="1"/>
              <a:t>rostopic</a:t>
            </a:r>
            <a:r>
              <a:rPr lang="en-US" sz="2400" b="1" dirty="0"/>
              <a:t> echo /turtle1/pose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639" y="2118708"/>
            <a:ext cx="8800438" cy="461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4564" y="174720"/>
            <a:ext cx="5558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ROS Node / Topics / List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56669" y="877320"/>
            <a:ext cx="11574379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Show published and subscribed topics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6669" y="1534109"/>
            <a:ext cx="11574379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$</a:t>
            </a:r>
            <a:r>
              <a:rPr lang="en-US" sz="2400" b="1" dirty="0" err="1" smtClean="0"/>
              <a:t>rostopic</a:t>
            </a:r>
            <a:r>
              <a:rPr lang="en-US" sz="2400" b="1" dirty="0" smtClean="0"/>
              <a:t> list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678" y="2075985"/>
            <a:ext cx="6224360" cy="468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5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5205" y="133427"/>
            <a:ext cx="8117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ROS Node / Topics / Check type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56669" y="877320"/>
            <a:ext cx="11574379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Check </a:t>
            </a:r>
            <a:r>
              <a:rPr lang="en-US" sz="2400" dirty="0" smtClean="0"/>
              <a:t>type of I/O data </a:t>
            </a:r>
            <a:r>
              <a:rPr lang="en-US" sz="2400" dirty="0"/>
              <a:t>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6669" y="1534109"/>
            <a:ext cx="11574379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$</a:t>
            </a:r>
            <a:r>
              <a:rPr lang="en-US" sz="2400" b="1" dirty="0" err="1" smtClean="0"/>
              <a:t>rostopic</a:t>
            </a:r>
            <a:r>
              <a:rPr lang="en-US" sz="2400" b="1" dirty="0" smtClean="0"/>
              <a:t> type /turtle1/</a:t>
            </a:r>
            <a:r>
              <a:rPr lang="en-US" sz="2400" b="1" dirty="0" err="1" smtClean="0"/>
              <a:t>cmd_vel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172" y="2663942"/>
            <a:ext cx="5523367" cy="4134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6667" y="2146130"/>
            <a:ext cx="11574379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$</a:t>
            </a:r>
            <a:r>
              <a:rPr lang="en-US" sz="2400" b="1" dirty="0" err="1" smtClean="0"/>
              <a:t>rosmsg</a:t>
            </a:r>
            <a:r>
              <a:rPr lang="en-US" sz="2400" b="1" dirty="0" smtClean="0"/>
              <a:t> show </a:t>
            </a:r>
            <a:r>
              <a:rPr lang="en-US" sz="2400" b="1" dirty="0" err="1" smtClean="0"/>
              <a:t>geometry_msgs</a:t>
            </a:r>
            <a:r>
              <a:rPr lang="en-US" sz="2400" b="1" dirty="0" smtClean="0"/>
              <a:t>/Twist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070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4564" y="174720"/>
            <a:ext cx="5558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ROS Node / Topics / Pub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56669" y="877320"/>
            <a:ext cx="11574379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Published data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6669" y="1534109"/>
            <a:ext cx="11574379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$</a:t>
            </a:r>
            <a:r>
              <a:rPr lang="en-US" sz="2400" b="1" dirty="0" err="1"/>
              <a:t>rostopic</a:t>
            </a:r>
            <a:r>
              <a:rPr lang="en-US" sz="2400" b="1" dirty="0"/>
              <a:t> pub -1 /turtle1/</a:t>
            </a:r>
            <a:r>
              <a:rPr lang="en-US" sz="2400" b="1" dirty="0" err="1"/>
              <a:t>cmd_vel</a:t>
            </a:r>
            <a:r>
              <a:rPr lang="en-US" sz="2400" b="1" dirty="0"/>
              <a:t> </a:t>
            </a:r>
            <a:r>
              <a:rPr lang="en-US" sz="2400" b="1" dirty="0" err="1"/>
              <a:t>geometry_msgs</a:t>
            </a:r>
            <a:r>
              <a:rPr lang="en-US" sz="2400" b="1" dirty="0"/>
              <a:t>/Twist -- '[2.0, 0.0, 0.0]' '[0.0, 0.0, 1.8]'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86" y="2110828"/>
            <a:ext cx="11057143" cy="4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3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4" y="2583317"/>
            <a:ext cx="10058400" cy="3235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07" y="779546"/>
            <a:ext cx="33813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0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017" y="1372937"/>
            <a:ext cx="4658942" cy="39530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074" y="449180"/>
            <a:ext cx="4924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PR2 (2010), WILLOW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09074" y="1288015"/>
            <a:ext cx="661736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Operating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Indoors and outdoors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Onroad</a:t>
            </a:r>
            <a:r>
              <a:rPr lang="en-US" sz="2400" dirty="0"/>
              <a:t> </a:t>
            </a:r>
            <a:r>
              <a:rPr lang="en-US" sz="2400" dirty="0" smtClean="0"/>
              <a:t>only</a:t>
            </a:r>
          </a:p>
          <a:p>
            <a:endParaRPr lang="en-US" sz="2400" dirty="0" smtClean="0"/>
          </a:p>
          <a:p>
            <a:r>
              <a:rPr lang="en-US" sz="2400" b="1" dirty="0" smtClean="0"/>
              <a:t>Sensors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Wheel encoders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Bumper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IR sensors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Laser range finder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3D nodding laser range finder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Inertial measurement unit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Pan-tilt stereo camera with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texture projector (active)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Pressure sensor and accelerometer inside hands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783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73706" y="2687052"/>
            <a:ext cx="7900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Mobile robot components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519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3557" y="417095"/>
            <a:ext cx="10587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Basic of Mobile Robot Components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085473" y="1556084"/>
            <a:ext cx="38019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Base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Energy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Actuator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Processor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579896" y="1556084"/>
            <a:ext cx="36736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Operating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Localization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Mapping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Motion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Visualization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86" y="4357066"/>
            <a:ext cx="3021932" cy="17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3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4127" y="2462463"/>
            <a:ext cx="7595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Classification of Sensors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73815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9494" y="433136"/>
            <a:ext cx="10170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Tactile sensors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Detection of physical contact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Contact switches, bumpers optical barriers, Noncontact proximity sensors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68" y="2910640"/>
            <a:ext cx="2724150" cy="240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404" y="2558716"/>
            <a:ext cx="5289785" cy="347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520</Words>
  <Application>Microsoft Office PowerPoint</Application>
  <PresentationFormat>Widescreen</PresentationFormat>
  <Paragraphs>131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Krittinunt Chobtrong</dc:creator>
  <cp:lastModifiedBy>Krittinunt Chobtrong</cp:lastModifiedBy>
  <cp:revision>41</cp:revision>
  <dcterms:created xsi:type="dcterms:W3CDTF">2024-05-24T03:21:39Z</dcterms:created>
  <dcterms:modified xsi:type="dcterms:W3CDTF">2024-05-24T15:09:25Z</dcterms:modified>
</cp:coreProperties>
</file>